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83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6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0327E-29E6-4FDE-8E6D-308BBA83755C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C73AF-6279-449F-BD6A-34601B77E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2D43-4EAE-4AB1-A85F-93B46219ABE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BBF9-001A-42C5-AF9B-79172AE6809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42AA-2E8D-4BCE-B5DF-8C9E1152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BBF9-001A-42C5-AF9B-79172AE6809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42AA-2E8D-4BCE-B5DF-8C9E1152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BBF9-001A-42C5-AF9B-79172AE6809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42AA-2E8D-4BCE-B5DF-8C9E1152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BBF9-001A-42C5-AF9B-79172AE6809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42AA-2E8D-4BCE-B5DF-8C9E1152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BBF9-001A-42C5-AF9B-79172AE6809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42AA-2E8D-4BCE-B5DF-8C9E1152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BBF9-001A-42C5-AF9B-79172AE6809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42AA-2E8D-4BCE-B5DF-8C9E1152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BBF9-001A-42C5-AF9B-79172AE6809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42AA-2E8D-4BCE-B5DF-8C9E1152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BBF9-001A-42C5-AF9B-79172AE6809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42AA-2E8D-4BCE-B5DF-8C9E1152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BBF9-001A-42C5-AF9B-79172AE6809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42AA-2E8D-4BCE-B5DF-8C9E1152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BBF9-001A-42C5-AF9B-79172AE6809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42AA-2E8D-4BCE-B5DF-8C9E1152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BBF9-001A-42C5-AF9B-79172AE6809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42AA-2E8D-4BCE-B5DF-8C9E1152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8BBF9-001A-42C5-AF9B-79172AE6809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42AA-2E8D-4BCE-B5DF-8C9E1152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3400" dirty="0" smtClean="0"/>
              <a:t>Файл-шаблон заявления на выдачу лицензии</a:t>
            </a:r>
            <a:endParaRPr lang="ru-RU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142984"/>
            <a:ext cx="8572559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dirty="0" smtClean="0"/>
              <a:t>Включает в себя классификаторы:</a:t>
            </a:r>
            <a:endParaRPr lang="en-US" dirty="0" smtClean="0"/>
          </a:p>
          <a:p>
            <a:pPr algn="just">
              <a:spcBef>
                <a:spcPts val="300"/>
              </a:spcBef>
              <a:buFont typeface="Wingdings" pitchFamily="2" charset="2"/>
              <a:buChar char="q"/>
            </a:pPr>
            <a:r>
              <a:rPr lang="ru-RU" dirty="0" smtClean="0"/>
              <a:t> перечни основных видов вооружения и военной техники по классификации ООН и ОБСЕ</a:t>
            </a:r>
            <a:r>
              <a:rPr lang="en-US" dirty="0" smtClean="0"/>
              <a:t>;</a:t>
            </a:r>
            <a:endParaRPr lang="ru-RU" dirty="0" smtClean="0"/>
          </a:p>
          <a:p>
            <a:pPr algn="just">
              <a:spcBef>
                <a:spcPts val="300"/>
              </a:spcBef>
              <a:buFont typeface="Wingdings" pitchFamily="2" charset="2"/>
              <a:buChar char="q"/>
            </a:pPr>
            <a:r>
              <a:rPr lang="ru-RU" dirty="0" smtClean="0"/>
              <a:t>таможенные классификаторы, соответствующие решению Комиссии таможенного </a:t>
            </a:r>
          </a:p>
          <a:p>
            <a:pPr algn="just"/>
            <a:r>
              <a:rPr lang="ru-RU" dirty="0" smtClean="0"/>
              <a:t>союза № 378 от 20.09.2010:		</a:t>
            </a:r>
          </a:p>
          <a:p>
            <a:pPr marL="446088" indent="447675" algn="just">
              <a:buFont typeface="Wingdings" pitchFamily="2" charset="2"/>
              <a:buChar char="Ø"/>
            </a:pPr>
            <a:r>
              <a:rPr lang="ru-RU" dirty="0" smtClean="0"/>
              <a:t>страны мира (приложение 22);</a:t>
            </a:r>
          </a:p>
          <a:p>
            <a:pPr marL="446088" indent="447675" algn="just">
              <a:buFont typeface="Wingdings" pitchFamily="2" charset="2"/>
              <a:buChar char="Ø"/>
            </a:pPr>
            <a:r>
              <a:rPr lang="ru-RU" dirty="0" smtClean="0"/>
              <a:t>условия поставки (приложение 13);</a:t>
            </a:r>
          </a:p>
          <a:p>
            <a:pPr marL="446088" indent="447675" algn="just">
              <a:buFont typeface="Wingdings" pitchFamily="2" charset="2"/>
              <a:buChar char="Ø"/>
            </a:pPr>
            <a:r>
              <a:rPr lang="ru-RU" dirty="0" smtClean="0"/>
              <a:t>таможенные процедуры (приложение 1);</a:t>
            </a:r>
          </a:p>
          <a:p>
            <a:pPr marL="446088" indent="447675" algn="just">
              <a:buFont typeface="Wingdings" pitchFamily="2" charset="2"/>
              <a:buChar char="Ø"/>
            </a:pPr>
            <a:r>
              <a:rPr lang="ru-RU" dirty="0" smtClean="0"/>
              <a:t>валюты (приложение 23);</a:t>
            </a:r>
          </a:p>
          <a:p>
            <a:pPr marL="446088" indent="447675" algn="just">
              <a:buFont typeface="Wingdings" pitchFamily="2" charset="2"/>
              <a:buChar char="Ø"/>
            </a:pPr>
            <a:r>
              <a:rPr lang="ru-RU" dirty="0" smtClean="0"/>
              <a:t>единицы измерения (приложение 15);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таможенные классификаторы, соответствующие постановлению Государственного таможенного комитета от 24 декабря 2010 г. № 48 </a:t>
            </a:r>
            <a:br>
              <a:rPr lang="ru-RU" dirty="0" smtClean="0"/>
            </a:br>
            <a:r>
              <a:rPr lang="ru-RU" dirty="0" smtClean="0"/>
              <a:t>«О некоторых вопросах таможенного декларирования товаров и изменения и (или) дополнения сведений, заявленных в декларации на товары» (Национальный реестр правовых актов Республики Беларусь, 2011 г., № 3, 8/23139): </a:t>
            </a:r>
          </a:p>
          <a:p>
            <a:pPr marL="446088" indent="447675" algn="just">
              <a:buFont typeface="Wingdings" pitchFamily="2" charset="2"/>
              <a:buChar char="Ø"/>
            </a:pPr>
            <a:r>
              <a:rPr lang="ru-RU" dirty="0" smtClean="0"/>
              <a:t>характер сделки (приложение 2);</a:t>
            </a:r>
          </a:p>
          <a:p>
            <a:pPr marL="446088" indent="447675" algn="just">
              <a:buFont typeface="Wingdings" pitchFamily="2" charset="2"/>
              <a:buChar char="Ø"/>
            </a:pPr>
            <a:r>
              <a:rPr lang="ru-RU" dirty="0" smtClean="0"/>
              <a:t>особенности внешнеэкономической сделки (приложение 3);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1428736"/>
            <a:ext cx="864399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/>
              <a:t> классификатор таможенных органов Республики Беларусь, соответствующий постановлению Государственного таможенного комитета от 20 августа 2007 г. № 93 «О пунктах таможенного оформления» (Национальный реестр правовых актов Республики Беларусь, 2007 г., № 8/17056);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список наименований перечней специфических товаров (работ, услуг), соответствующий Указу Президента Республики Беларусь от </a:t>
            </a:r>
            <a:br>
              <a:rPr lang="ru-RU" dirty="0" smtClean="0"/>
            </a:br>
            <a:r>
              <a:rPr lang="ru-RU" dirty="0" smtClean="0"/>
              <a:t>17 июля 2006 г. № 460 «О мерах государственного регулирования ввоза и вывоза специфических товаров (работ, услуг</a:t>
            </a:r>
            <a:r>
              <a:rPr lang="ru-RU" dirty="0" smtClean="0"/>
              <a:t>)»</a:t>
            </a:r>
            <a:r>
              <a:rPr lang="en-US" dirty="0" smtClean="0"/>
              <a:t> </a:t>
            </a:r>
            <a:r>
              <a:rPr lang="ru-RU" dirty="0" smtClean="0"/>
              <a:t>в редакции от 04.03.2013;</a:t>
            </a:r>
            <a:endParaRPr lang="en-US" dirty="0" smtClean="0"/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выдержки из классификатора органов государственной власти и управления Республики Беларусь (ОКРБ 004-2001) для выбора согласующих органов (организаций);</a:t>
            </a:r>
            <a:endParaRPr lang="en-US" dirty="0" smtClean="0"/>
          </a:p>
          <a:p>
            <a:pPr algn="just">
              <a:spcBef>
                <a:spcPts val="300"/>
              </a:spcBef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внешнеэкономические операции;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q"/>
            </a:pPr>
            <a:r>
              <a:rPr lang="ru-RU" dirty="0" smtClean="0"/>
              <a:t> перечень типов договорных и иных документов, являющихся основанием для запроса лицензии</a:t>
            </a:r>
            <a:r>
              <a:rPr lang="en-US" dirty="0" smtClean="0"/>
              <a:t>.</a:t>
            </a:r>
            <a:endParaRPr lang="ru-RU" dirty="0" smtClean="0"/>
          </a:p>
          <a:p>
            <a:pPr algn="just"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1719" y="1398733"/>
            <a:ext cx="8618249" cy="445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428596" y="5715016"/>
            <a:ext cx="835824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Введенные основания для запроса лицензии будут вставлены в список в реквизите 4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428596" y="3929066"/>
            <a:ext cx="7715304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1397492"/>
            <a:ext cx="8620647" cy="4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37633" y="1397492"/>
            <a:ext cx="8692085" cy="4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428596" y="5429264"/>
            <a:ext cx="835824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Заполнение реквизита 5 начинается с выбора страны покупателя/продавца. Для выбора страны нажатием левой клавиши мыши открыть перечень и выбрать значение</a:t>
            </a:r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500166" y="4714884"/>
            <a:ext cx="714380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2520" y="1428736"/>
            <a:ext cx="8620647" cy="4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57158" y="5357826"/>
            <a:ext cx="842968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выбора наименования организации нажатием левой мыши открыть перечень и выбрать краткое наименование из базы данных организаций. Перечень организаций содержит только те организации из БД организаций, страна регистрации которых совпадает с выбранной страной покупателя/продавца</a:t>
            </a:r>
            <a:endParaRPr lang="ru-RU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364" y="1428736"/>
            <a:ext cx="8620647" cy="4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28596" y="5000636"/>
            <a:ext cx="821537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ounded Rectangle 7"/>
          <p:cNvSpPr/>
          <p:nvPr/>
        </p:nvSpPr>
        <p:spPr>
          <a:xfrm>
            <a:off x="357158" y="5572140"/>
            <a:ext cx="850112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поле выбора организации отображаются только наименования, которые внесены в БД организаций</a:t>
            </a:r>
            <a:r>
              <a:rPr lang="en-US" dirty="0" smtClean="0"/>
              <a:t> </a:t>
            </a:r>
            <a:r>
              <a:rPr lang="ru-RU" dirty="0" smtClean="0"/>
              <a:t>на момент открытия шаблона заявления. Следовательно, перед началом заполнения заявления все используемые организации должны быть занесены в БД</a:t>
            </a:r>
            <a:endParaRPr lang="ru-RU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364" y="1428736"/>
            <a:ext cx="8620647" cy="4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357158" y="5786454"/>
            <a:ext cx="850112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 страны транзита осуществляется аналогично выбору страны покупателя/продавца</a:t>
            </a:r>
            <a:endParaRPr lang="ru-RU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71989" y="1428736"/>
            <a:ext cx="8620647" cy="4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57158" y="5286388"/>
            <a:ext cx="828680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ounded Rectangle 12"/>
          <p:cNvSpPr/>
          <p:nvPr/>
        </p:nvSpPr>
        <p:spPr>
          <a:xfrm>
            <a:off x="357158" y="5786454"/>
            <a:ext cx="850112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Удаление/добавление стран производится аналогично основаниям  для запроса лицензии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0" grpId="0" animBg="1"/>
      <p:bldP spid="10" grpId="1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8856000" cy="39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00" y="1483200"/>
            <a:ext cx="8856000" cy="39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357158" y="5072074"/>
            <a:ext cx="842968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выбора условий поставки</a:t>
            </a:r>
            <a:r>
              <a:rPr lang="en-US" dirty="0" smtClean="0"/>
              <a:t>, </a:t>
            </a:r>
            <a:r>
              <a:rPr lang="ru-RU" dirty="0" smtClean="0"/>
              <a:t>характера сделки, условий платежа, таможенной процедуры  нажатием левой клавиши мыши открыть соответствующий перечень и выбрать требуемое наименование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357158" y="2000240"/>
            <a:ext cx="821537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158" y="2428868"/>
            <a:ext cx="8215370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00" y="1483200"/>
            <a:ext cx="8856000" cy="39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57158" y="2214554"/>
            <a:ext cx="821537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ounded Rectangle 11"/>
          <p:cNvSpPr/>
          <p:nvPr/>
        </p:nvSpPr>
        <p:spPr>
          <a:xfrm>
            <a:off x="357158" y="5072074"/>
            <a:ext cx="842968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назначения для условий поставки вводится вручную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" y="1483200"/>
            <a:ext cx="8856000" cy="39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00" y="1483200"/>
            <a:ext cx="8856000" cy="39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7158" y="3143248"/>
            <a:ext cx="8286808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00" y="1483200"/>
            <a:ext cx="8856000" cy="39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28596" y="3571876"/>
            <a:ext cx="8143932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ounded Rectangle 4"/>
          <p:cNvSpPr/>
          <p:nvPr/>
        </p:nvSpPr>
        <p:spPr>
          <a:xfrm>
            <a:off x="357158" y="4929198"/>
            <a:ext cx="8501122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Страна таможенного органа выбирается аналогично стране покупателя/продавца. После ее выбора активизируется поле для ввода наименования таможенного органа:</a:t>
            </a:r>
          </a:p>
          <a:p>
            <a:pPr algn="just"/>
            <a:r>
              <a:rPr lang="ru-RU" dirty="0" smtClean="0"/>
              <a:t>- для Республики Беларусь перечень таможенных органов;</a:t>
            </a:r>
          </a:p>
          <a:p>
            <a:pPr algn="just"/>
            <a:r>
              <a:rPr lang="ru-RU" dirty="0" smtClean="0"/>
              <a:t>-для иных государств поля для ручного ввода наименования и кода таможенного органа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571472" y="5072074"/>
            <a:ext cx="1571636" cy="142876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00" y="1483200"/>
            <a:ext cx="8856000" cy="39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00" y="1483200"/>
            <a:ext cx="8856000" cy="39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28596" y="4000504"/>
            <a:ext cx="814393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357158" y="5072074"/>
            <a:ext cx="842968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выбора валюты договора (контракта) нажатием левой мыши открыть перечень и выбрать наименование валюты договора (контракта)</a:t>
            </a: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428596" y="4214818"/>
            <a:ext cx="8143932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ounded Rectangle 10"/>
          <p:cNvSpPr/>
          <p:nvPr/>
        </p:nvSpPr>
        <p:spPr>
          <a:xfrm>
            <a:off x="357158" y="5072074"/>
            <a:ext cx="842968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Общая фактурная стоимость во введенной валюте контракта будет рассчитана автоматически после занесения фактурных стоимостей всех наименований продукции. Аналогично будет  введена общая статистическая стоимость в долларах США</a:t>
            </a:r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00" y="1483200"/>
            <a:ext cx="8856000" cy="39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357158" y="5143512"/>
            <a:ext cx="842968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Дата возврата продукции выбирается с использованием календаря или вводится вручную в формате ДД.ММ.ГГГГ. Должна быть больше текущей даты</a:t>
            </a:r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428596" y="4572008"/>
            <a:ext cx="2357454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animBg="1"/>
      <p:bldP spid="11" grpId="1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571472" y="5072074"/>
            <a:ext cx="1571636" cy="142876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00" y="1483200"/>
            <a:ext cx="8856000" cy="39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357554" y="2214554"/>
            <a:ext cx="228601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ounded Rectangle 15"/>
          <p:cNvSpPr/>
          <p:nvPr/>
        </p:nvSpPr>
        <p:spPr>
          <a:xfrm>
            <a:off x="357158" y="5000636"/>
            <a:ext cx="842968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внесения продукции заявления необходимо открыть форму ввода продукции.  Для этого необходимо нажать на кнопку «Вставить/редактировать продукцию»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559" y="1113869"/>
            <a:ext cx="8842881" cy="46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57950" y="571480"/>
            <a:ext cx="260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Форма ввода продукции</a:t>
            </a:r>
            <a:endParaRPr lang="ru-RU" dirty="0"/>
          </a:p>
        </p:txBody>
      </p:sp>
      <p:sp>
        <p:nvSpPr>
          <p:cNvPr id="6" name="Rounded Rectangle 5"/>
          <p:cNvSpPr/>
          <p:nvPr/>
        </p:nvSpPr>
        <p:spPr>
          <a:xfrm>
            <a:off x="428596" y="5286388"/>
            <a:ext cx="835824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Для ввода продукции </a:t>
            </a:r>
            <a:r>
              <a:rPr lang="ru-RU" dirty="0" smtClean="0"/>
              <a:t>необходимо </a:t>
            </a:r>
            <a:r>
              <a:rPr lang="ru-RU" dirty="0"/>
              <a:t>заполнить реквизиты </a:t>
            </a:r>
            <a:r>
              <a:rPr lang="ru-RU" dirty="0" smtClean="0"/>
              <a:t>14-30 </a:t>
            </a:r>
            <a:r>
              <a:rPr lang="ru-RU" dirty="0"/>
              <a:t>по каждому </a:t>
            </a:r>
            <a:r>
              <a:rPr lang="ru-RU" dirty="0" smtClean="0"/>
              <a:t>наименованию продукции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00" y="1123200"/>
            <a:ext cx="8856000" cy="46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7158" y="2428868"/>
            <a:ext cx="8001056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ounded Rectangle 7"/>
          <p:cNvSpPr/>
          <p:nvPr/>
        </p:nvSpPr>
        <p:spPr>
          <a:xfrm>
            <a:off x="428596" y="5286388"/>
            <a:ext cx="835824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реквизите 14 вручную вводится наименование и характеристика продукции, на которую запрашивается </a:t>
            </a:r>
            <a:r>
              <a:rPr lang="ru-RU" dirty="0" smtClean="0"/>
              <a:t>лицензия.  После ввода информация автоматически вставляется в общую таблицу продукции</a:t>
            </a: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285720" y="1785926"/>
            <a:ext cx="814393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1714480" y="2214554"/>
            <a:ext cx="4572032" cy="214314"/>
          </a:xfrm>
          <a:prstGeom prst="straightConnector1">
            <a:avLst/>
          </a:prstGeom>
          <a:ln w="25400" cap="rnd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" y="1123200"/>
            <a:ext cx="8856000" cy="46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00" y="1123200"/>
            <a:ext cx="8856000" cy="46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7158" y="2857496"/>
            <a:ext cx="207170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ounded Rectangle 4"/>
          <p:cNvSpPr/>
          <p:nvPr/>
        </p:nvSpPr>
        <p:spPr>
          <a:xfrm>
            <a:off x="428596" y="5286388"/>
            <a:ext cx="835824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Код </a:t>
            </a:r>
            <a:r>
              <a:rPr lang="ru-RU" dirty="0"/>
              <a:t>товара по товарной номенклатуре внешнеэкономической </a:t>
            </a:r>
            <a:r>
              <a:rPr lang="ru-RU" dirty="0" smtClean="0"/>
              <a:t>деятельности (код ТНВЭД) вносится вручную, при этом при </a:t>
            </a:r>
            <a:r>
              <a:rPr lang="ru-RU" dirty="0"/>
              <a:t>наборе </a:t>
            </a:r>
            <a:r>
              <a:rPr lang="ru-RU" dirty="0" smtClean="0"/>
              <a:t>промежуточные </a:t>
            </a:r>
            <a:r>
              <a:rPr lang="ru-RU" dirty="0"/>
              <a:t>пробелы между цифрами не </a:t>
            </a:r>
            <a:r>
              <a:rPr lang="ru-RU" dirty="0" smtClean="0"/>
              <a:t>допускаются  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00" y="1123200"/>
            <a:ext cx="8856000" cy="46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00" y="1123200"/>
            <a:ext cx="8856000" cy="46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57158" y="3071810"/>
            <a:ext cx="528641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000" y="1123200"/>
            <a:ext cx="8856000" cy="46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500694" y="3071810"/>
            <a:ext cx="285752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ounded Rectangle 7"/>
          <p:cNvSpPr/>
          <p:nvPr/>
        </p:nvSpPr>
        <p:spPr>
          <a:xfrm>
            <a:off x="428596" y="5286388"/>
            <a:ext cx="835824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выбора кода списка  нажатием левой клавиши мыши открыть соответствующий перечень и выбрать требуемое наименование. </a:t>
            </a:r>
            <a:r>
              <a:rPr lang="en-US" dirty="0" smtClean="0"/>
              <a:t> </a:t>
            </a:r>
            <a:r>
              <a:rPr lang="ru-RU" dirty="0" smtClean="0"/>
              <a:t>В поле «Позиция списка» вручную вводится </a:t>
            </a:r>
            <a:r>
              <a:rPr lang="ru-RU" dirty="0"/>
              <a:t>номер пункта или подпункта (категория для ПВН), указанного в реквизите 16 </a:t>
            </a:r>
            <a:r>
              <a:rPr lang="ru-RU" dirty="0" smtClean="0"/>
              <a:t>списка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0" grpId="0" animBg="1"/>
      <p:bldP spid="10" grpId="1" animBg="1"/>
      <p:bldP spid="1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" y="1123200"/>
            <a:ext cx="8856000" cy="46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00" y="1123200"/>
            <a:ext cx="8856000" cy="46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357158" y="5429264"/>
            <a:ext cx="842968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Код ООН выбирается </a:t>
            </a:r>
            <a:r>
              <a:rPr lang="ru-RU" dirty="0"/>
              <a:t>из перечня основных видов вооружения и военной техники по классификации </a:t>
            </a:r>
            <a:r>
              <a:rPr lang="ru-RU" dirty="0" smtClean="0"/>
              <a:t>ООН, код ОБСЕ - </a:t>
            </a:r>
            <a:r>
              <a:rPr lang="ru-RU" dirty="0"/>
              <a:t>из перечня основных видов вооружения по классификации ОБСЕ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00" y="1123200"/>
            <a:ext cx="8856000" cy="46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00" y="1123200"/>
            <a:ext cx="8856000" cy="46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7158" y="3286124"/>
            <a:ext cx="8072494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ounded Rectangle 8"/>
          <p:cNvSpPr/>
          <p:nvPr/>
        </p:nvSpPr>
        <p:spPr>
          <a:xfrm>
            <a:off x="357158" y="5429264"/>
            <a:ext cx="842968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выбора кода нажатием левой клавиши мыши открыть соответствующий перечень и выбрать требуемое наименование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" y="1123200"/>
            <a:ext cx="8856000" cy="46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00" y="1123200"/>
            <a:ext cx="8856000" cy="46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7158" y="3500438"/>
            <a:ext cx="514353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357158" y="5429264"/>
            <a:ext cx="842968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выбора единицы измерения нажатием левой клавиши мыши открыть соответствующий перечень и выбрать требуемое наименование, количество  вносится вручную. Если введена единица измерения, то количество должно быть обязательно, иначе будет выдано сообщение об ошибке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686" y="928688"/>
            <a:ext cx="6929967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Начало работы с файлом-шаблоном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5000636"/>
            <a:ext cx="8001056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работы с файлом-шаблоном заявления на лицензию его необходимо скопировать в папку «</a:t>
            </a:r>
            <a:r>
              <a:rPr lang="en-US" dirty="0" smtClean="0"/>
              <a:t>D</a:t>
            </a:r>
            <a:r>
              <a:rPr lang="en-US" dirty="0" smtClean="0"/>
              <a:t>:\</a:t>
            </a:r>
            <a:r>
              <a:rPr lang="en-US" dirty="0" smtClean="0"/>
              <a:t>GVPK</a:t>
            </a:r>
            <a:r>
              <a:rPr lang="ru-RU" dirty="0" smtClean="0"/>
              <a:t>» </a:t>
            </a:r>
            <a:r>
              <a:rPr lang="ru-RU" dirty="0" smtClean="0"/>
              <a:t>и двойным нажатием левой кнопки мыши открыть файл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2420888"/>
            <a:ext cx="1928826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" y="1123200"/>
            <a:ext cx="8856000" cy="46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57158" y="5357826"/>
            <a:ext cx="842968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умолчанию в поле «Валюта» вставляется наименование валюты, которое выбрано валютой контракта на основной форме ввода заявления. При необходимости это значение можно изменить, нажав  левую клавишу мыши и выбрав требуемое наименование из перечня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5500694" y="3500438"/>
            <a:ext cx="285752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00" y="1123200"/>
            <a:ext cx="8856000" cy="46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57158" y="3714752"/>
            <a:ext cx="800105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ounded Rectangle 8"/>
          <p:cNvSpPr/>
          <p:nvPr/>
        </p:nvSpPr>
        <p:spPr>
          <a:xfrm>
            <a:off x="357158" y="5286388"/>
            <a:ext cx="842968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Фактурная и статистическая стоимости продукции вносятся вручную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" y="1123200"/>
            <a:ext cx="8856000" cy="46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7158" y="3929066"/>
            <a:ext cx="8001056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357158" y="5286388"/>
            <a:ext cx="842968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Страна происхождения, назначения, вывоза вносятся аналогично другим странам заявления.  Производитель и конечный пользователь заполняются аналогично покупателю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00" y="1123200"/>
            <a:ext cx="8856000" cy="46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57158" y="4714884"/>
            <a:ext cx="8072494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ounded Rectangle 9"/>
          <p:cNvSpPr/>
          <p:nvPr/>
        </p:nvSpPr>
        <p:spPr>
          <a:xfrm>
            <a:off x="357158" y="5429264"/>
            <a:ext cx="842968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реквизите 30 вручную вводится цель конечного использования для данного </a:t>
            </a:r>
            <a:r>
              <a:rPr lang="ru-RU" dirty="0" smtClean="0"/>
              <a:t>наименования </a:t>
            </a:r>
            <a:r>
              <a:rPr lang="ru-RU" dirty="0"/>
              <a:t>заявляемой к ввозу или вывозу продукции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7158" y="5429264"/>
            <a:ext cx="842968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Добавление/удаление продукции производится аналогично основаниям для запроса лицензии.</a:t>
            </a:r>
            <a:endParaRPr lang="ru-RU" dirty="0"/>
          </a:p>
        </p:txBody>
      </p:sp>
      <p:sp>
        <p:nvSpPr>
          <p:cNvPr id="13" name="Rounded Rectangle 12"/>
          <p:cNvSpPr/>
          <p:nvPr/>
        </p:nvSpPr>
        <p:spPr>
          <a:xfrm>
            <a:off x="357158" y="5655521"/>
            <a:ext cx="842968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После окончания ввода продукции необходимо вернуться к основной форме ввода заявления нажатием на кнопку «Вернуться к заявлению»</a:t>
            </a:r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214282" y="5214950"/>
            <a:ext cx="192882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" y="1483200"/>
            <a:ext cx="8856000" cy="46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7158" y="2143116"/>
            <a:ext cx="8072494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428596" y="5643578"/>
            <a:ext cx="828680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 введенные наименования продукции будут добавлены в общий список на основной форме ввода заявления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00" y="1483200"/>
            <a:ext cx="8856000" cy="46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28596" y="2643182"/>
            <a:ext cx="814393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ounded Rectangle 7"/>
          <p:cNvSpPr/>
          <p:nvPr/>
        </p:nvSpPr>
        <p:spPr>
          <a:xfrm>
            <a:off x="428596" y="5500702"/>
            <a:ext cx="828680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реквизите 31 вручную вводится дополнительная информация, если такая имеется. </a:t>
            </a:r>
            <a:r>
              <a:rPr lang="ru-RU" dirty="0" smtClean="0"/>
              <a:t> При </a:t>
            </a:r>
            <a:r>
              <a:rPr lang="ru-RU" dirty="0"/>
              <a:t>необходимости </a:t>
            </a:r>
            <a:r>
              <a:rPr lang="ru-RU" dirty="0" smtClean="0"/>
              <a:t>также указываются </a:t>
            </a:r>
            <a:r>
              <a:rPr lang="ru-RU" dirty="0"/>
              <a:t>сведения, связанные с уточнением и расшифровкой других реквизитов заявления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3071810"/>
            <a:ext cx="8286808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ounded Rectangle 10"/>
          <p:cNvSpPr/>
          <p:nvPr/>
        </p:nvSpPr>
        <p:spPr>
          <a:xfrm>
            <a:off x="428596" y="5500702"/>
            <a:ext cx="828680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Поля «Страна» и «Организация» заявителя заполняются аналогично стране и организации покупателя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00" y="1483200"/>
            <a:ext cx="8856000" cy="46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57158" y="3571876"/>
            <a:ext cx="8286808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ounded Rectangle 12"/>
          <p:cNvSpPr/>
          <p:nvPr/>
        </p:nvSpPr>
        <p:spPr>
          <a:xfrm>
            <a:off x="428596" y="5500702"/>
            <a:ext cx="828680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Должность</a:t>
            </a:r>
            <a:r>
              <a:rPr lang="ru-RU" dirty="0"/>
              <a:t>, инициалы и фамилия руководителя или уполномоченного им лица на подписание </a:t>
            </a:r>
            <a:r>
              <a:rPr lang="ru-RU" dirty="0" smtClean="0"/>
              <a:t>заявления заполняются вручную. Дата оформления заявления выбирается с помощью календаря или же вводится вручную в формате ДД.ММ.ГГГГ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" y="1483200"/>
            <a:ext cx="8856000" cy="46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714744" y="3786190"/>
            <a:ext cx="157163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428596" y="5429264"/>
            <a:ext cx="835824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 необходимости согласования заявления с государственными органами (организациями) </a:t>
            </a:r>
            <a:r>
              <a:rPr lang="ru-RU" dirty="0" smtClean="0"/>
              <a:t>нажатием </a:t>
            </a:r>
            <a:r>
              <a:rPr lang="ru-RU" dirty="0"/>
              <a:t>левой клавиши </a:t>
            </a:r>
            <a:r>
              <a:rPr lang="ru-RU" dirty="0" smtClean="0"/>
              <a:t>мыши открыть форму ввода информации о согласовании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" y="1483200"/>
            <a:ext cx="8856000" cy="327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85720" y="2285992"/>
            <a:ext cx="857256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00" y="1483200"/>
            <a:ext cx="8856000" cy="327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428596" y="4429132"/>
            <a:ext cx="8286808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Для выбора согласующего органа (</a:t>
            </a:r>
            <a:r>
              <a:rPr lang="ru-RU" dirty="0" smtClean="0"/>
              <a:t>организации) </a:t>
            </a:r>
            <a:r>
              <a:rPr lang="ru-RU" dirty="0"/>
              <a:t>нажатием левой клавиши </a:t>
            </a:r>
            <a:r>
              <a:rPr lang="ru-RU" dirty="0" smtClean="0"/>
              <a:t>мыши открыть </a:t>
            </a:r>
            <a:r>
              <a:rPr lang="ru-RU" dirty="0"/>
              <a:t>перечень и выбрать государственный орган (организацию), который проводит согласование. Остальные строки </a:t>
            </a:r>
            <a:r>
              <a:rPr lang="ru-RU" dirty="0" smtClean="0"/>
              <a:t>(должность</a:t>
            </a:r>
            <a:r>
              <a:rPr lang="ru-RU" dirty="0"/>
              <a:t>, инициалы и фамилия руководителя или уполномоченного им лица на согласование </a:t>
            </a:r>
            <a:r>
              <a:rPr lang="ru-RU" dirty="0" smtClean="0"/>
              <a:t>заявления) </a:t>
            </a:r>
            <a:r>
              <a:rPr lang="ru-RU" dirty="0"/>
              <a:t>вводятся вручную. Дата согласования указывается согласующим органом (организацией).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7158" y="2357430"/>
            <a:ext cx="8501122" cy="1071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ounded Rectangle 10"/>
          <p:cNvSpPr/>
          <p:nvPr/>
        </p:nvSpPr>
        <p:spPr>
          <a:xfrm>
            <a:off x="428596" y="4357694"/>
            <a:ext cx="828680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Добавление/удаление  поля согласования производится аналогично основаниям для запроса лицензии</a:t>
            </a:r>
            <a:endParaRPr lang="ru-RU" dirty="0"/>
          </a:p>
        </p:txBody>
      </p:sp>
      <p:sp>
        <p:nvSpPr>
          <p:cNvPr id="12" name="Rounded Rectangle 11"/>
          <p:cNvSpPr/>
          <p:nvPr/>
        </p:nvSpPr>
        <p:spPr>
          <a:xfrm>
            <a:off x="428596" y="4357694"/>
            <a:ext cx="835824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После окончания ввода информации о согласовании необходимо вернуться к основной форме ввода заявления нажатием на кнопку «Вернуться к заявлению»</a:t>
            </a:r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285720" y="3500438"/>
            <a:ext cx="185738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8856000" cy="39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4643446"/>
            <a:ext cx="8643998" cy="1593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сохранения заявления необходимо выбрать пункт меню «</a:t>
            </a:r>
            <a:r>
              <a:rPr lang="ru-RU" dirty="0" err="1" smtClean="0"/>
              <a:t>Файл\Сохранить</a:t>
            </a:r>
            <a:r>
              <a:rPr lang="ru-RU" dirty="0" smtClean="0"/>
              <a:t>», или нажать горячие клавиши </a:t>
            </a:r>
            <a:r>
              <a:rPr lang="ru-RU" dirty="0" err="1" smtClean="0"/>
              <a:t>Ctrl+S</a:t>
            </a:r>
            <a:r>
              <a:rPr lang="ru-RU" dirty="0" smtClean="0"/>
              <a:t>.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Полученный файл (например, ОАО 558 АРЗ 2013.04.02.xml)  передается в Отдел экспортного контроля и лицензирования Госкомвоенпрома вместе с  утвержденной (бумажной) формой </a:t>
            </a:r>
            <a:r>
              <a:rPr lang="ru-RU" dirty="0" smtClean="0"/>
              <a:t>заявления.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24098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2420888"/>
            <a:ext cx="24482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1192" y="556585"/>
            <a:ext cx="8125648" cy="608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929322" y="142852"/>
            <a:ext cx="287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Печатная форма заявления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000100" y="6215082"/>
            <a:ext cx="57150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ounded Rectangle 7"/>
          <p:cNvSpPr/>
          <p:nvPr/>
        </p:nvSpPr>
        <p:spPr>
          <a:xfrm>
            <a:off x="4429124" y="5715016"/>
            <a:ext cx="450059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Размещение печатной формы по листам может быть  скорректировано при наличии таких неточностей оформления</a:t>
            </a:r>
            <a:endParaRPr lang="ru-RU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1571604" y="6143644"/>
            <a:ext cx="2786082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429124" y="5715016"/>
            <a:ext cx="450059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этого в меню шаблона надо выбрать «Вид» -</a:t>
            </a:r>
            <a:r>
              <a:rPr lang="en-US" dirty="0" smtClean="0"/>
              <a:t>&gt; </a:t>
            </a:r>
            <a:r>
              <a:rPr lang="ru-RU" dirty="0" smtClean="0"/>
              <a:t>«Корректировка печати»</a:t>
            </a:r>
            <a:endParaRPr lang="ru-RU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00636"/>
            <a:ext cx="2514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28662" y="855681"/>
            <a:ext cx="7429551" cy="578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29256" y="357166"/>
            <a:ext cx="3396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Корректировка печатной формы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32567" y="866563"/>
            <a:ext cx="7422590" cy="579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357158" y="5286388"/>
            <a:ext cx="478634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Используя кнопки «Выше»/«Ниже», блоки «Основания для запроса лицензии», «Продукция», «Согласование» можно передвигать вверх/вниз по листу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786446" y="3071810"/>
            <a:ext cx="78581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715008" y="6072206"/>
            <a:ext cx="85725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5118" y="500042"/>
            <a:ext cx="8135908" cy="60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00628" y="1142984"/>
            <a:ext cx="571504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5214942" y="5214950"/>
            <a:ext cx="335758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Неточность оформления исправлена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4857760"/>
            <a:ext cx="3929090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печати заявления необходимо в меню «Файл» выбрать пункт «Печать…» либо нажать сочетание клавиш </a:t>
            </a:r>
            <a:r>
              <a:rPr lang="en-US" dirty="0" err="1" smtClean="0"/>
              <a:t>Ctrl+P</a:t>
            </a:r>
            <a:r>
              <a:rPr lang="en-US" dirty="0" smtClean="0"/>
              <a:t>. </a:t>
            </a:r>
            <a:r>
              <a:rPr lang="ru-RU" dirty="0" smtClean="0"/>
              <a:t>Печать аналогична печати в </a:t>
            </a:r>
            <a:r>
              <a:rPr lang="en-US" dirty="0" smtClean="0"/>
              <a:t>MS Word.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214686"/>
            <a:ext cx="33718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428728" y="5929330"/>
            <a:ext cx="335758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8860" y="389824"/>
            <a:ext cx="8843967" cy="549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285720" y="5429264"/>
            <a:ext cx="857256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После импорта заявления в БД формируется и записывается в исходный файл протокол ввода, который содержит в себе замечания к заявлению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42844" y="4214818"/>
            <a:ext cx="8715436" cy="1143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ounded Rectangle 7"/>
          <p:cNvSpPr/>
          <p:nvPr/>
        </p:nvSpPr>
        <p:spPr>
          <a:xfrm>
            <a:off x="285720" y="5429264"/>
            <a:ext cx="857256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Если в процессе импорта возникли критические ошибки, которые помешали успешному сохранению в БД, то в этом случае в протоколе будет отсутствовать номер заявления, запишется только дата импорта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4714876" y="4143380"/>
            <a:ext cx="71438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357818" y="4143380"/>
            <a:ext cx="1000132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ounded Rectangle 10"/>
          <p:cNvSpPr/>
          <p:nvPr/>
        </p:nvSpPr>
        <p:spPr>
          <a:xfrm>
            <a:off x="285720" y="5429264"/>
            <a:ext cx="857256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Если импорт прошел успешно и заявление сохранено в БД, то в протокол запишутся номер и дата заявления</a:t>
            </a:r>
            <a:endParaRPr lang="ru-RU" dirty="0"/>
          </a:p>
        </p:txBody>
      </p:sp>
      <p:sp>
        <p:nvSpPr>
          <p:cNvPr id="12" name="Rounded Rectangle 11"/>
          <p:cNvSpPr/>
          <p:nvPr/>
        </p:nvSpPr>
        <p:spPr>
          <a:xfrm>
            <a:off x="285720" y="5429264"/>
            <a:ext cx="857256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протокол заносится параметр, к которому есть замечания, значение этого параметра, текст замечания</a:t>
            </a:r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214282" y="4714884"/>
            <a:ext cx="7715304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ounded Rectangle 13"/>
          <p:cNvSpPr/>
          <p:nvPr/>
        </p:nvSpPr>
        <p:spPr>
          <a:xfrm>
            <a:off x="285720" y="5429264"/>
            <a:ext cx="857256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После этого исходное заявление вместе с протоколом ввода возвращается организации-заявителю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4296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357158" y="5000636"/>
            <a:ext cx="842968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Если при открытии файла появится данное сообщение, то  для продолжения работы с файлом необходимо нажать кнопку «Попытка подключения»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3571876"/>
            <a:ext cx="1357322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175" y="1000108"/>
            <a:ext cx="8385016" cy="455295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4929198"/>
            <a:ext cx="8429684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работы с организациями файлу-шаблону необходимо подключиться к файлу БД организаций по адресу «</a:t>
            </a:r>
            <a:r>
              <a:rPr lang="en-US" dirty="0" smtClean="0"/>
              <a:t>D</a:t>
            </a:r>
            <a:r>
              <a:rPr lang="en-US" dirty="0" smtClean="0"/>
              <a:t>:\GVPK</a:t>
            </a:r>
            <a:r>
              <a:rPr lang="ru-RU" dirty="0" smtClean="0"/>
              <a:t>\</a:t>
            </a:r>
            <a:r>
              <a:rPr lang="en-US" dirty="0" smtClean="0"/>
              <a:t>organization.xml</a:t>
            </a:r>
            <a:r>
              <a:rPr lang="ru-RU" dirty="0" smtClean="0"/>
              <a:t>»</a:t>
            </a:r>
            <a:r>
              <a:rPr lang="en-US" dirty="0" smtClean="0"/>
              <a:t>. </a:t>
            </a:r>
            <a:r>
              <a:rPr lang="ru-RU" dirty="0" smtClean="0"/>
              <a:t>Чтобы получить доступ к этим данным необходимо нажать кнопку «Да». При нажатии кнопки «Нет» работа с организациями будет невозможна.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4572008"/>
            <a:ext cx="85725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000108"/>
            <a:ext cx="8420100" cy="4543425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57158" y="4947860"/>
            <a:ext cx="8429684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того, чтобы в шаблоне корректно отображались сведения об организациях, в данном предупреждении также необходимо нажать кнопку «Да». При нажатии «Нет» работа с организациями будет невозможна.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4071942"/>
            <a:ext cx="78581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4875" y="1000800"/>
            <a:ext cx="7838248" cy="53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3571868" y="2357430"/>
            <a:ext cx="1857388" cy="142876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3929058" y="4429132"/>
            <a:ext cx="1143008" cy="142876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72066" y="357166"/>
            <a:ext cx="3921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Общий вид шаблона ввода заявления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7143768" y="1643050"/>
            <a:ext cx="928694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38314" y="1000108"/>
            <a:ext cx="8153036" cy="535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ounded Rectangle 13"/>
          <p:cNvSpPr/>
          <p:nvPr/>
        </p:nvSpPr>
        <p:spPr>
          <a:xfrm>
            <a:off x="500034" y="5286388"/>
            <a:ext cx="771530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Шаблон заявления идентифицируется датой создания, которую можно посмотреть в правом верхнем углу шаблона ввода заявления и в названии файла «Шаблон заявления (ГГГГ.ММ.ДД)»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8557199" cy="369310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2859" y="1445002"/>
            <a:ext cx="8558071" cy="36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le 11"/>
          <p:cNvSpPr/>
          <p:nvPr/>
        </p:nvSpPr>
        <p:spPr>
          <a:xfrm>
            <a:off x="357158" y="4786322"/>
            <a:ext cx="850112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Аналогично Шаблону БД организаций обязательные для ввода поля выделены розовым цветом и красной звездочкой в правом верхнем углу</a:t>
            </a:r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357158" y="2786058"/>
            <a:ext cx="2928958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357158" y="3929066"/>
            <a:ext cx="8286808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ounded Rectangle 14"/>
          <p:cNvSpPr/>
          <p:nvPr/>
        </p:nvSpPr>
        <p:spPr>
          <a:xfrm>
            <a:off x="357158" y="4786322"/>
            <a:ext cx="8501122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Заполнение шаблона  следует начать с ввода запрашиваемого срока действия лицензии. При этом он не должен быть меньше текущей даты</a:t>
            </a:r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357158" y="2500306"/>
            <a:ext cx="435771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7983" y="1483200"/>
            <a:ext cx="8808585" cy="3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357158" y="5000636"/>
            <a:ext cx="842968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выбора типа заявляемой лицензии открыть список нажатием левой кнопки мыши и выбрать нужное значение. 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285720" y="2857496"/>
            <a:ext cx="307183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44" y="1500174"/>
            <a:ext cx="8858312" cy="378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357158" y="4857760"/>
            <a:ext cx="842968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случае выбора пункта «перечень» в открывшейся строке «генеральная лицензия №»  необходимо вручную ввести номер соответствующей генеральной лицензии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3071802" y="2857496"/>
            <a:ext cx="3357586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6827" y="1500174"/>
            <a:ext cx="8808585" cy="3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6827" y="1500174"/>
            <a:ext cx="8808585" cy="3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57158" y="4857760"/>
            <a:ext cx="8429684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Выбор внешнеэкономической операции осуществляется аналогично выбору типа лицензии. Для значений «экспорт», «реэкспорт», «вывоз на переработку», «временный вывоз», «временный вывоз для сдачи в аренду» в пункте 5 автоматически активируется запись «Покупатель», а для «импорт», «реимпорт», «ввоз на переработку», «временный ввоз» в реквизите 5 автоматически активируется запись «Продавец»</a:t>
            </a:r>
            <a:endParaRPr lang="ru-RU" dirty="0"/>
          </a:p>
        </p:txBody>
      </p:sp>
      <p:sp>
        <p:nvSpPr>
          <p:cNvPr id="17" name="Rectangle 16"/>
          <p:cNvSpPr/>
          <p:nvPr/>
        </p:nvSpPr>
        <p:spPr>
          <a:xfrm>
            <a:off x="785786" y="3143248"/>
            <a:ext cx="2357454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357158" y="4143380"/>
            <a:ext cx="1000132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1000100" y="3500438"/>
            <a:ext cx="1643074" cy="64294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1" grpId="0" animBg="1"/>
      <p:bldP spid="11" grpId="1" animBg="1"/>
      <p:bldP spid="15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7983" y="1483200"/>
            <a:ext cx="8808585" cy="3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 descr="combo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0" cy="171450"/>
          </a:xfrm>
          <a:prstGeom prst="rect">
            <a:avLst/>
          </a:prstGeom>
          <a:noFill/>
        </p:spPr>
      </p:pic>
      <p:pic>
        <p:nvPicPr>
          <p:cNvPr id="4111" name="Picture 15" descr="combo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0" cy="17145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85720" y="3357562"/>
            <a:ext cx="8358246" cy="928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6827" y="1500174"/>
            <a:ext cx="8808585" cy="3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ounded Rectangle 21"/>
          <p:cNvSpPr/>
          <p:nvPr/>
        </p:nvSpPr>
        <p:spPr>
          <a:xfrm>
            <a:off x="357158" y="4857760"/>
            <a:ext cx="8429684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Для выбора основания для запроса лицензии открыть перечень и выбрать Указ Президента Республики Беларусь или решение Межведомственной комиссии по военно-техническому сотрудничеству и экспортному контролю при Совете Безопасности Республики Беларусь. Затем вручную ввести номер, дату выбрать с использованием календаря или ввести вручную в формате ДД.ММ.ГГГГ</a:t>
            </a:r>
            <a:endParaRPr lang="ru-RU" dirty="0"/>
          </a:p>
        </p:txBody>
      </p:sp>
      <p:sp>
        <p:nvSpPr>
          <p:cNvPr id="26" name="Rounded Rectangle 25"/>
          <p:cNvSpPr/>
          <p:nvPr/>
        </p:nvSpPr>
        <p:spPr>
          <a:xfrm>
            <a:off x="357158" y="4857760"/>
            <a:ext cx="842968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ввода договора (контракта) или иного документа, на основании которого запрашивается лицензия, необходимо нажатием на кнопку «Вставить дополнительное основание для запроса лицензии» открыть форму ввода документов</a:t>
            </a:r>
            <a:endParaRPr lang="ru-RU" dirty="0"/>
          </a:p>
        </p:txBody>
      </p:sp>
      <p:sp>
        <p:nvSpPr>
          <p:cNvPr id="27" name="Rectangle 26"/>
          <p:cNvSpPr/>
          <p:nvPr/>
        </p:nvSpPr>
        <p:spPr>
          <a:xfrm>
            <a:off x="2786050" y="3929066"/>
            <a:ext cx="3429024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571472" y="2571744"/>
            <a:ext cx="1571636" cy="142876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00760" y="1071546"/>
            <a:ext cx="270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Форма ввода документов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9932" y="1785926"/>
            <a:ext cx="7949022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0" y="1794931"/>
            <a:ext cx="7967542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00034" y="2428868"/>
            <a:ext cx="614366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00" y="1794931"/>
            <a:ext cx="7967542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42910" y="4643446"/>
            <a:ext cx="757242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выбора договора (контракта) или иного документа открыть перечень договорных документов, выбрать запись (например, договор (контракт) или иной документ, на основании которого запрашивается лицензия), затем вручную ввести номер</a:t>
            </a:r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6715140" y="2500306"/>
            <a:ext cx="107157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571472" y="2714620"/>
            <a:ext cx="185738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00" y="1794931"/>
            <a:ext cx="7967541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642910" y="4643446"/>
            <a:ext cx="757242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Дата документа выбирается с использованием календаря или вводится вручную в формате ДД.ММ.ГГГГ. Если необходимо, аналогично вносится срок действия документа, при этом он должен быть больше даты подписания документа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9" grpId="0" animBg="1"/>
      <p:bldP spid="9" grpId="1" animBg="1"/>
      <p:bldP spid="16" grpId="0" animBg="1"/>
      <p:bldP spid="16" grpId="1" animBg="1"/>
      <p:bldP spid="17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00" y="1785600"/>
            <a:ext cx="7967541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42910" y="4643446"/>
            <a:ext cx="757242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Если требуется указать кроме договора (контракта) еще дополнительные соглашения к нему, нажать на кнопку «Вставить дополнительное основание для запроса лицензии», добавив таким образом дополнительное поле основания для запроса лицензии, и заполнить соответствующие строки аналогично предыдущим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500034" y="2928934"/>
            <a:ext cx="228601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71744"/>
            <a:ext cx="1743078" cy="61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28596" y="2428868"/>
            <a:ext cx="1928826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ounded Rectangle 9"/>
          <p:cNvSpPr/>
          <p:nvPr/>
        </p:nvSpPr>
        <p:spPr>
          <a:xfrm>
            <a:off x="642910" y="4643446"/>
            <a:ext cx="757242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случае необходимости удаления поля «Основания для запроса лицензии» установить курсор мыши в левом верхнем углу за пределами поля, нажатием левой клавиши открыть меню, выбрать запись «Удалить основание для запроса лицензии»</a:t>
            </a:r>
            <a:endParaRPr lang="ru-RU" dirty="0"/>
          </a:p>
        </p:txBody>
      </p:sp>
      <p:sp>
        <p:nvSpPr>
          <p:cNvPr id="11" name="Rounded Rectangle 10"/>
          <p:cNvSpPr/>
          <p:nvPr/>
        </p:nvSpPr>
        <p:spPr>
          <a:xfrm>
            <a:off x="642910" y="4643446"/>
            <a:ext cx="757242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После окончания ввода документов необходимо вернуться к основной форме ввода заявления нажатием на кнопку «Вернуться к заявлению»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428596" y="3143248"/>
            <a:ext cx="178595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BCBC7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BCBC7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1492</Words>
  <Application>Microsoft Office PowerPoint</Application>
  <PresentationFormat>Экран (4:3)</PresentationFormat>
  <Paragraphs>89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Файл-шаблон заявления на выдачу лицензии</vt:lpstr>
      <vt:lpstr>Начало работы с файлом-шаблоном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Файл-шаблон заявления на выдачу лицензии</dc:title>
  <dc:creator>Шавель</dc:creator>
  <cp:lastModifiedBy>Шавель</cp:lastModifiedBy>
  <cp:revision>61</cp:revision>
  <dcterms:created xsi:type="dcterms:W3CDTF">2012-04-16T11:23:49Z</dcterms:created>
  <dcterms:modified xsi:type="dcterms:W3CDTF">2013-04-02T12:44:38Z</dcterms:modified>
</cp:coreProperties>
</file>